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Lst>
  <p:notesMasterIdLst>
    <p:notesMasterId r:id="rId29"/>
  </p:notesMasterIdLst>
  <p:handoutMasterIdLst>
    <p:handoutMasterId r:id="rId30"/>
  </p:handoutMasterIdLst>
  <p:sldIdLst>
    <p:sldId id="754" r:id="rId11"/>
    <p:sldId id="1147" r:id="rId12"/>
    <p:sldId id="1148" r:id="rId13"/>
    <p:sldId id="1095" r:id="rId14"/>
    <p:sldId id="1078" r:id="rId15"/>
    <p:sldId id="1096" r:id="rId16"/>
    <p:sldId id="1094" r:id="rId17"/>
    <p:sldId id="1097" r:id="rId18"/>
    <p:sldId id="1082" r:id="rId19"/>
    <p:sldId id="862" r:id="rId20"/>
    <p:sldId id="1099" r:id="rId21"/>
    <p:sldId id="1100" r:id="rId22"/>
    <p:sldId id="1101" r:id="rId23"/>
    <p:sldId id="1102" r:id="rId24"/>
    <p:sldId id="1104" r:id="rId25"/>
    <p:sldId id="1103" r:id="rId26"/>
    <p:sldId id="1098" r:id="rId27"/>
    <p:sldId id="1149" r:id="rId2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4"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11"/>
    <a:srgbClr val="F97F02"/>
    <a:srgbClr val="34B80D"/>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1" autoAdjust="0"/>
    <p:restoredTop sz="59418" autoAdjust="0"/>
  </p:normalViewPr>
  <p:slideViewPr>
    <p:cSldViewPr snapToGrid="0">
      <p:cViewPr varScale="1">
        <p:scale>
          <a:sx n="72" d="100"/>
          <a:sy n="72" d="100"/>
        </p:scale>
        <p:origin x="86" y="538"/>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8-31T16:34:59.475" idx="3">
    <p:pos x="10" y="10"/>
    <p:text>for now this is fine, but I might try to find a 20th picture to make it round
</p:text>
    <p:extLst>
      <p:ext uri="{C676402C-5697-4E1C-873F-D02D1690AC5C}">
        <p15:threadingInfo xmlns:p15="http://schemas.microsoft.com/office/powerpoint/2012/main" timeZoneBias="420"/>
      </p:ext>
    </p:extLst>
  </p:cm>
  <p:cm authorId="3" dt="2020-08-31T16:43:28.308" idx="2">
    <p:pos x="10" y="106"/>
    <p:text>Haha, understand. Changed it to "few" to future proof
</p:text>
    <p:extLst>
      <p:ext uri="{C676402C-5697-4E1C-873F-D02D1690AC5C}">
        <p15:threadingInfo xmlns:p15="http://schemas.microsoft.com/office/powerpoint/2012/main" timeZoneBias="420">
          <p15:parentCm authorId="2"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2/25/2024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nsorflow.org/tutorials/generative/deepdre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rebuchet MS"/>
              </a:rPr>
              <a:t>After you complete the doggy door, we're going to take on another challenge using an approach called transfer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Good news everyone! The United States Secret Service has learned of our great machine learning skills and has contracted us to make a Doggy Door for the White House. To help us, they’ve given us a few pictures of Bo, the Portuguese Water Dog that served as “First Dog” from 2009 – 2017.</a:t>
            </a:r>
          </a:p>
          <a:p>
            <a:endParaRPr lang="en-US"/>
          </a:p>
          <a:p>
            <a:r>
              <a:rPr lang="en-US"/>
              <a:t>We need to make sure this door only recognizes Bo, and not any other dogs trying to sneak into the White House.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851790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trouble is, we can’t use our pretrained model because it can only recognize dogs in general. VGG16 can’t tell the difference between Bo and other kinds of dogs.</a:t>
            </a:r>
          </a:p>
          <a:p>
            <a:endParaRPr lang="en-US"/>
          </a:p>
          <a:p>
            <a:r>
              <a:rPr lang="en-US">
                <a:latin typeface="Trebuchet MS"/>
              </a:rPr>
              <a:t>But if a model can already tell what a dog is, wouldn’t it be great to use that as a starting point? It turns out, we can! We just have to do a little brain surgery to make it happen.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15128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09941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As we move from the beginning of our model to the end (from left to right in this case), our models go from more generalized to more specific. Remember how we talked about how the top of the convolutional model picks up edges, and each layer builds on the last to build more complicated shapes?</a:t>
            </a:r>
          </a:p>
          <a:p>
            <a:endParaRPr lang="en-US" dirty="0"/>
          </a:p>
          <a:p>
            <a:r>
              <a:rPr lang="en-US" dirty="0">
                <a:latin typeface="Trebuchet MS"/>
              </a:rPr>
              <a:t>The more layers in the model, the more specialized those shapes are going to be based on the data it’s trained on. These earlier patterns are more generalizable, so when it comes to transfer learning, it tends to be more useful to copy the building blocks found in the earlier layers.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55290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should consider is whether or not we want to freeze the weights from the old model we’re building off of. Freezing is another way to say we’re going to prevent the weights from updating during training, or to make them untrainable.</a:t>
            </a:r>
          </a:p>
          <a:p>
            <a:endParaRPr lang="en-US" dirty="0"/>
          </a:p>
          <a:p>
            <a:r>
              <a:rPr lang="en-US" dirty="0"/>
              <a:t>Making the weights of the old model trainable can help specialize the new model for the new dataset coming in, but be warned! If the old model is large like the VGG16 model, the high number of weights will easily result in overfitting if our new dataset is too small.</a:t>
            </a:r>
          </a:p>
          <a:p>
            <a:endParaRPr lang="en-US" dirty="0"/>
          </a:p>
          <a:p>
            <a:r>
              <a:rPr lang="en-US" dirty="0">
                <a:latin typeface="Trebuchet MS"/>
              </a:rPr>
              <a:t>This would also be a good time to talk about data bias. Data bias is when a subset of our data is overrepresented. For instance, if we’re making a model to determine the manufacturer of a car, and we mostly have trucks in our dataset, our model will have a hard time identifying vans, sports cars, and sedans. If our dataset is biased, our resulting model will be too. This has come up frequently with discussion on the ethical use of artificial intelligence. If models are only trained on one ethnic group than it can result in some embarrassing predictions in the underrepresented groups.</a:t>
            </a:r>
          </a:p>
          <a:p>
            <a:endParaRPr lang="en-US" dirty="0">
              <a:latin typeface="Trebuchet MS"/>
            </a:endParaRPr>
          </a:p>
          <a:p>
            <a:r>
              <a:rPr lang="en-US" dirty="0">
                <a:latin typeface="Trebuchet MS"/>
              </a:rPr>
              <a:t>This is something to think about when using transfer learning, as our new model can pick up biases of the old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01177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end on a fun note, transfer learning is a great opportunity to do something called dreaming. We talked about it briefly earlier when we first went over CNNs. This is done by feeding an image through layers in a neural network, but instead of doing gradient descent, we’re going to maximize our loss through gradient ascent. The goal is to exaggerate the patterns that the model sees in our image.</a:t>
            </a:r>
          </a:p>
          <a:p>
            <a:endParaRPr lang="en-US" dirty="0"/>
          </a:p>
          <a:p>
            <a:r>
              <a:rPr lang="en-US" dirty="0"/>
              <a:t>Here, Bo has been fed through the first three convolutional layers from the InceptionV3 model, and what we’re seeing here are the gradients. We can see as it progresses, the layers slowly start picking up more and more detail. </a:t>
            </a:r>
          </a:p>
          <a:p>
            <a:endParaRPr lang="en-US" dirty="0"/>
          </a:p>
          <a:p>
            <a:r>
              <a:rPr lang="en-US" dirty="0"/>
              <a:t>Unfortunately, the full breakdown of the mechanisms would take more time than we have, but we’ve linked the tutorial on how to do it if you’re up for the challenge!</a:t>
            </a:r>
            <a:endParaRPr lang="en-US" dirty="0">
              <a:hlinkClick r:id="rId3"/>
            </a:endParaRPr>
          </a:p>
          <a:p>
            <a:endParaRPr lang="en-US" dirty="0">
              <a:hlinkClick r:id="rId3"/>
            </a:endParaRPr>
          </a:p>
          <a:p>
            <a:r>
              <a:rPr lang="en-US" dirty="0">
                <a:hlinkClick r:id="rId3"/>
              </a:rPr>
              <a:t>https://www.tensorflow.org/tutorials/generative/deepdream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834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things first, though. Let’s make our doggy door and our presidential doggy door.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Let’s take a moment to go over a few of the concepts we’ve learned so far.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are all of these, and what do they do?</a:t>
            </a:r>
          </a:p>
          <a:p>
            <a:endParaRPr lang="en-US" dirty="0"/>
          </a:p>
          <a:p>
            <a:r>
              <a:rPr lang="en-US" dirty="0"/>
              <a:t>Answer:</a:t>
            </a:r>
          </a:p>
          <a:p>
            <a:pPr marL="171450" indent="-171450">
              <a:buFont typeface="Arial" panose="020B0604020202020204" pitchFamily="34" charset="0"/>
              <a:buChar char="•"/>
            </a:pPr>
            <a:r>
              <a:rPr lang="en-US" dirty="0"/>
              <a:t>The learning rate is the amount we change our parameters (weights) during gradient descent</a:t>
            </a:r>
          </a:p>
          <a:p>
            <a:pPr marL="171450" indent="-171450">
              <a:buFont typeface="Arial" panose="020B0604020202020204" pitchFamily="34" charset="0"/>
              <a:buChar char="•"/>
            </a:pPr>
            <a:r>
              <a:rPr lang="en-US" dirty="0"/>
              <a:t>The number of layers is the depth to our neural network</a:t>
            </a:r>
          </a:p>
          <a:p>
            <a:pPr marL="171450" indent="-171450">
              <a:buFont typeface="Arial" panose="020B0604020202020204" pitchFamily="34" charset="0"/>
              <a:buChar char="•"/>
            </a:pPr>
            <a:r>
              <a:rPr lang="en-US" dirty="0"/>
              <a:t>The number of neurons is the width of a neural network layer</a:t>
            </a:r>
          </a:p>
          <a:p>
            <a:pPr marL="171450" indent="-171450">
              <a:buFont typeface="Arial" panose="020B0604020202020204" pitchFamily="34" charset="0"/>
              <a:buChar char="•"/>
            </a:pPr>
            <a:r>
              <a:rPr lang="en-US" dirty="0"/>
              <a:t>The activation function is how we transform the output of a neuron</a:t>
            </a:r>
          </a:p>
          <a:p>
            <a:pPr marL="171450" indent="-171450">
              <a:buFont typeface="Arial" panose="020B0604020202020204" pitchFamily="34" charset="0"/>
              <a:buChar char="•"/>
            </a:pPr>
            <a:r>
              <a:rPr lang="en-US" dirty="0">
                <a:latin typeface="Trebuchet MS"/>
              </a:rPr>
              <a:t>Dropout randomly turns off neurons during training to prevent overfitting</a:t>
            </a:r>
          </a:p>
          <a:p>
            <a:pPr marL="171450" indent="-171450">
              <a:buFont typeface="Arial" panose="020B0604020202020204" pitchFamily="34" charset="0"/>
              <a:buChar char="•"/>
            </a:pPr>
            <a:r>
              <a:rPr lang="en-US" dirty="0">
                <a:latin typeface="Trebuchet MS"/>
              </a:rPr>
              <a:t>Data is the examples we train our model on. If the data isn’t clean or varied enough, the model won’t be able to generalize to real world situations.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It’s a lot of work designing a machine learning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Wouldn’t it be great if we didn’t have to do all that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The great news is that more and more teams and researchers are making their models readily available. Not only are there websites like NVIDIA’s GPU Cloud where you can download ready to go models, but TensorFlow and PyTorch have modules within their framework to load a model into python given the model’s URL on either the TensorFlow Hub or PyTorch Hub websites. </a:t>
            </a:r>
            <a:r>
              <a:rPr lang="en-US" err="1">
                <a:latin typeface="Trebuchet MS"/>
              </a:rPr>
              <a:t>Keras</a:t>
            </a:r>
            <a:r>
              <a:rPr lang="en-US">
                <a:latin typeface="Trebuchet MS"/>
              </a:rPr>
              <a:t> itself comes with models prepackaged.</a:t>
            </a:r>
          </a:p>
          <a:p>
            <a:endParaRPr lang="en-US"/>
          </a:p>
          <a:p>
            <a:r>
              <a:rPr lang="en-US"/>
              <a:t>Even better news? All of these models are free!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dirty="0"/>
          </a:p>
          <a:p>
            <a:r>
              <a:rPr lang="en-US" dirty="0"/>
              <a:t>VGG16 paper: </a:t>
            </a:r>
            <a:r>
              <a:rPr lang="en-US" dirty="0">
                <a:hlinkClick r:id="rId3"/>
              </a:rPr>
              <a:t>https://arxiv.org/abs/1409.1556</a:t>
            </a:r>
            <a:endParaRPr lang="en-US" dirty="0"/>
          </a:p>
          <a:p>
            <a:r>
              <a:rPr lang="en-US" b="0" dirty="0"/>
              <a:t>ImageNet: </a:t>
            </a:r>
            <a:r>
              <a:rPr lang="en-US" dirty="0">
                <a:hlinkClick r:id="rId4"/>
              </a:rPr>
              <a:t>http://www.image-net.org/</a:t>
            </a:r>
            <a:endParaRPr lang="en-US" dirty="0"/>
          </a:p>
          <a:p>
            <a:r>
              <a:rPr lang="en-US" b="0" dirty="0"/>
              <a:t>ImageNet tree traversal: </a:t>
            </a:r>
            <a:r>
              <a:rPr lang="en-US" dirty="0">
                <a:hlinkClick r:id="rId5"/>
              </a:rPr>
              <a:t>http://imagenet.stanford.edu/synset?wnid=n03769722</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better use for this model to make an automated doggy door? We no longer need to get up in the middle of the night to let our pets out!</a:t>
            </a:r>
          </a:p>
          <a:p>
            <a:endParaRPr lang="en-US" dirty="0"/>
          </a:p>
          <a:p>
            <a:r>
              <a:rPr lang="en-US" dirty="0"/>
              <a:t>Since ImageNet has many pictures of animals, we’re going to use it to recognize our canine friends and to keep all other critters out.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85466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7847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20616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28804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7859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5294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840874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715222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2/25/2024</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3972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8457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03921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12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083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BA396024-7D8C-43DA-AFE1-92AD9F7C6F0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DBBE8603-4003-4323-8DC6-477159757BA4}"/>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2883699-4F99-419C-A428-A31504CDEE3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16AFCC1C-572A-4BF0-A2EA-86B23AFDB081}"/>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9342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543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984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560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4164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CA936B0C-8F2F-4EF4-AB7E-78B23DDEA49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48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69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EECCC24C-ED7E-414F-9E23-06D696E2C7C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9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6FE231FB-34DA-47CC-85F9-C9E6C55FF51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5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939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074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3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8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EE64922C-5D9B-400C-8CF7-5E91D42E05E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83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177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816560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29409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17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68692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226181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2796202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5691800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820260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3808911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98691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266580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7273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03771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08897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93504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80372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9217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628943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25721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5656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71068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252031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880372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940773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081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884084284"/>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54174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610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3434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29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90011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352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199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90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11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074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618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0034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3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94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2121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79382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2/25/2024</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9667238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D62CD2EF-1DB3-4742-ACB2-52CFDD28875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548739337"/>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632615"/>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926273202"/>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482719225"/>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8003D091-971C-456E-83B9-984609C20C7D}"/>
              </a:ext>
            </a:extLst>
          </p:cNvPr>
          <p:cNvSpPr>
            <a:spLocks noGrp="1"/>
          </p:cNvSpPr>
          <p:nvPr>
            <p:ph type="subTitle" idx="1"/>
          </p:nvPr>
        </p:nvSpPr>
        <p:spPr>
          <a:xfrm>
            <a:off x="685800" y="4974336"/>
            <a:ext cx="5815584" cy="286232"/>
          </a:xfrm>
        </p:spPr>
        <p:txBody>
          <a:bodyPr/>
          <a:lstStyle/>
          <a:p>
            <a:r>
              <a:rPr lang="en-US" sz="2000" dirty="0"/>
              <a:t>Part 5: Pre-trained Models</a:t>
            </a:r>
          </a:p>
        </p:txBody>
      </p:sp>
      <p:sp>
        <p:nvSpPr>
          <p:cNvPr id="5" name="Title 10"/>
          <p:cNvSpPr>
            <a:spLocks noGrp="1"/>
          </p:cNvSpPr>
          <p:nvPr>
            <p:ph type="title"/>
          </p:nvPr>
        </p:nvSpPr>
        <p:spPr>
          <a:xfrm>
            <a:off x="685800" y="3477846"/>
            <a:ext cx="5815584" cy="1528369"/>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Transfer Learning</a:t>
            </a:r>
            <a:endParaRPr lang="en-US"/>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challenge After</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Presidential Doggy Door</a:t>
            </a:r>
          </a:p>
        </p:txBody>
      </p:sp>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3"/>
          <a:srcRect t="4806" b="4806"/>
          <a:stretch/>
        </p:blipFill>
        <p:spPr>
          <a:xfrm>
            <a:off x="6383685" y="2230903"/>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7660" y="4835386"/>
            <a:ext cx="914400" cy="914400"/>
          </a:xfrm>
          <a:prstGeom prst="rect">
            <a:avLst/>
          </a:prstGeom>
        </p:spPr>
      </p:pic>
      <p:pic>
        <p:nvPicPr>
          <p:cNvPr id="5" name="Picture 4" descr="A dog standing on grass&#10;&#10;Description automatically generated">
            <a:extLst>
              <a:ext uri="{FF2B5EF4-FFF2-40B4-BE49-F238E27FC236}">
                <a16:creationId xmlns:a16="http://schemas.microsoft.com/office/drawing/2014/main" id="{D9612A1E-F888-4908-81CC-5DC178DC2039}"/>
              </a:ext>
            </a:extLst>
          </p:cNvPr>
          <p:cNvPicPr>
            <a:picLocks noChangeAspect="1"/>
          </p:cNvPicPr>
          <p:nvPr/>
        </p:nvPicPr>
        <p:blipFill>
          <a:blip r:embed="rId8"/>
          <a:stretch>
            <a:fillRect/>
          </a:stretch>
        </p:blipFill>
        <p:spPr>
          <a:xfrm>
            <a:off x="1873045" y="1921522"/>
            <a:ext cx="2093976" cy="2788920"/>
          </a:xfrm>
          <a:prstGeom prst="rect">
            <a:avLst/>
          </a:prstGeom>
        </p:spPr>
      </p:pic>
    </p:spTree>
    <p:extLst>
      <p:ext uri="{BB962C8B-B14F-4D97-AF65-F5344CB8AC3E}">
        <p14:creationId xmlns:p14="http://schemas.microsoft.com/office/powerpoint/2010/main" val="611044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7" name="Content Placeholder 6" descr="Scan of a human brain in a neurology clinic">
            <a:extLst>
              <a:ext uri="{FF2B5EF4-FFF2-40B4-BE49-F238E27FC236}">
                <a16:creationId xmlns:a16="http://schemas.microsoft.com/office/drawing/2014/main" id="{E1F94552-4485-4DDC-9163-A95993A1F934}"/>
              </a:ext>
            </a:extLst>
          </p:cNvPr>
          <p:cNvPicPr>
            <a:picLocks noGrp="1" noChangeAspect="1"/>
          </p:cNvPicPr>
          <p:nvPr>
            <p:ph idx="1"/>
          </p:nvPr>
        </p:nvPicPr>
        <p:blipFill rotWithShape="1">
          <a:blip r:embed="rId3"/>
          <a:srcRect l="47" t="41553" r="-47" b="8606"/>
          <a:stretch/>
        </p:blipFill>
        <p:spPr>
          <a:xfrm>
            <a:off x="525780" y="1695531"/>
            <a:ext cx="9948672" cy="3718925"/>
          </a:xfrm>
          <a:noFill/>
        </p:spPr>
      </p:pic>
    </p:spTree>
    <p:extLst>
      <p:ext uri="{BB962C8B-B14F-4D97-AF65-F5344CB8AC3E}">
        <p14:creationId xmlns:p14="http://schemas.microsoft.com/office/powerpoint/2010/main" val="22161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115" name="TextBox 114">
            <a:extLst>
              <a:ext uri="{FF2B5EF4-FFF2-40B4-BE49-F238E27FC236}">
                <a16:creationId xmlns:a16="http://schemas.microsoft.com/office/drawing/2014/main" id="{8B412B5A-A9C3-4BEE-812A-1AF08C718A4B}"/>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Image Input</a:t>
            </a:r>
          </a:p>
        </p:txBody>
      </p:sp>
      <p:sp>
        <p:nvSpPr>
          <p:cNvPr id="116" name="TextBox 115">
            <a:extLst>
              <a:ext uri="{FF2B5EF4-FFF2-40B4-BE49-F238E27FC236}">
                <a16:creationId xmlns:a16="http://schemas.microsoft.com/office/drawing/2014/main" id="{036D0DE8-F56F-4B96-9D40-91638DBB733F}"/>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7" name="TextBox 116">
            <a:extLst>
              <a:ext uri="{FF2B5EF4-FFF2-40B4-BE49-F238E27FC236}">
                <a16:creationId xmlns:a16="http://schemas.microsoft.com/office/drawing/2014/main" id="{749CE1DC-6E45-409F-B041-4AFCE17056F5}"/>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118" name="TextBox 117">
            <a:extLst>
              <a:ext uri="{FF2B5EF4-FFF2-40B4-BE49-F238E27FC236}">
                <a16:creationId xmlns:a16="http://schemas.microsoft.com/office/drawing/2014/main" id="{3862D85E-51E2-40AD-8314-B39F55BDA768}"/>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9" name="TextBox 118">
            <a:extLst>
              <a:ext uri="{FF2B5EF4-FFF2-40B4-BE49-F238E27FC236}">
                <a16:creationId xmlns:a16="http://schemas.microsoft.com/office/drawing/2014/main" id="{55261EC9-22A8-4BB9-90FF-010BD2F53080}"/>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8262865" y="1754333"/>
            <a:ext cx="451112" cy="2596017"/>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8898349" y="1385478"/>
            <a:ext cx="623780" cy="3240327"/>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3" name="Rectangle 192">
            <a:extLst>
              <a:ext uri="{FF2B5EF4-FFF2-40B4-BE49-F238E27FC236}">
                <a16:creationId xmlns:a16="http://schemas.microsoft.com/office/drawing/2014/main" id="{ABF06AD4-E56B-4A2C-8789-53B82EA1AFC9}"/>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3213348" y="2102991"/>
            <a:ext cx="1359853" cy="1379666"/>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6964311" y="1230382"/>
            <a:ext cx="0" cy="3617455"/>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7029265" y="1207189"/>
            <a:ext cx="2979439" cy="4706593"/>
          </a:xfrm>
          <a:prstGeom prst="rect">
            <a:avLst/>
          </a:prstGeom>
          <a:solidFill>
            <a:schemeClr val="tx1">
              <a:alpha val="8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942207" y="3681535"/>
            <a:ext cx="1531715" cy="1531715"/>
          </a:xfrm>
          <a:prstGeom prst="rect">
            <a:avLst/>
          </a:prstGeom>
        </p:spPr>
      </p:pic>
    </p:spTree>
    <p:extLst>
      <p:ext uri="{BB962C8B-B14F-4D97-AF65-F5344CB8AC3E}">
        <p14:creationId xmlns:p14="http://schemas.microsoft.com/office/powerpoint/2010/main" val="15033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grpSp>
        <p:nvGrpSpPr>
          <p:cNvPr id="218" name="Group 217">
            <a:extLst>
              <a:ext uri="{FF2B5EF4-FFF2-40B4-BE49-F238E27FC236}">
                <a16:creationId xmlns:a16="http://schemas.microsoft.com/office/drawing/2014/main" id="{BC7D2667-526E-4F42-A6B3-3131A1104EB6}"/>
              </a:ext>
            </a:extLst>
          </p:cNvPr>
          <p:cNvGrpSpPr/>
          <p:nvPr/>
        </p:nvGrpSpPr>
        <p:grpSpPr>
          <a:xfrm>
            <a:off x="867266" y="1252158"/>
            <a:ext cx="9238268" cy="3112374"/>
            <a:chOff x="1055802" y="1593130"/>
            <a:chExt cx="9238268" cy="3761295"/>
          </a:xfrm>
        </p:grpSpPr>
        <p:sp>
          <p:nvSpPr>
            <p:cNvPr id="220" name="Rectangle 219">
              <a:extLst>
                <a:ext uri="{FF2B5EF4-FFF2-40B4-BE49-F238E27FC236}">
                  <a16:creationId xmlns:a16="http://schemas.microsoft.com/office/drawing/2014/main" id="{6A4A3282-68F0-4A75-A1F3-9D2F084119CB}"/>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3" name="Rectangle 222">
              <a:extLst>
                <a:ext uri="{FF2B5EF4-FFF2-40B4-BE49-F238E27FC236}">
                  <a16:creationId xmlns:a16="http://schemas.microsoft.com/office/drawing/2014/main" id="{1E7EBB83-4369-4102-AE92-6866E949B133}"/>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4" name="Rectangle 223">
              <a:extLst>
                <a:ext uri="{FF2B5EF4-FFF2-40B4-BE49-F238E27FC236}">
                  <a16:creationId xmlns:a16="http://schemas.microsoft.com/office/drawing/2014/main" id="{54E4CFD1-5E5E-4225-BF7B-CC8AF3030344}"/>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225" name="Rectangle 224">
              <a:extLst>
                <a:ext uri="{FF2B5EF4-FFF2-40B4-BE49-F238E27FC236}">
                  <a16:creationId xmlns:a16="http://schemas.microsoft.com/office/drawing/2014/main" id="{3B54E3CE-61C8-4ADC-9F09-E6120961060F}"/>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6" name="Rectangle 225">
              <a:extLst>
                <a:ext uri="{FF2B5EF4-FFF2-40B4-BE49-F238E27FC236}">
                  <a16:creationId xmlns:a16="http://schemas.microsoft.com/office/drawing/2014/main" id="{4EF7F784-0EC3-4442-96A7-2A37AF66205F}"/>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7" name="Rectangle 226">
              <a:extLst>
                <a:ext uri="{FF2B5EF4-FFF2-40B4-BE49-F238E27FC236}">
                  <a16:creationId xmlns:a16="http://schemas.microsoft.com/office/drawing/2014/main" id="{14321B8C-6355-4C4F-BC3B-135F656F9CFB}"/>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8" name="Rectangle 227">
              <a:extLst>
                <a:ext uri="{FF2B5EF4-FFF2-40B4-BE49-F238E27FC236}">
                  <a16:creationId xmlns:a16="http://schemas.microsoft.com/office/drawing/2014/main" id="{8BD1E75E-B4BA-409F-AC1B-26D324EADA73}"/>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29" name="Rectangle 228">
              <a:extLst>
                <a:ext uri="{FF2B5EF4-FFF2-40B4-BE49-F238E27FC236}">
                  <a16:creationId xmlns:a16="http://schemas.microsoft.com/office/drawing/2014/main" id="{5EC879A9-32A5-484F-A8B9-6CCD3C0002B6}"/>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0" name="Rectangle 229">
              <a:extLst>
                <a:ext uri="{FF2B5EF4-FFF2-40B4-BE49-F238E27FC236}">
                  <a16:creationId xmlns:a16="http://schemas.microsoft.com/office/drawing/2014/main" id="{6D91434A-3BC0-4265-A128-7E3D46449714}"/>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1" name="Rectangle 230">
              <a:extLst>
                <a:ext uri="{FF2B5EF4-FFF2-40B4-BE49-F238E27FC236}">
                  <a16:creationId xmlns:a16="http://schemas.microsoft.com/office/drawing/2014/main" id="{85BA4F86-6521-4339-BA95-D98BB3324033}"/>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32" name="Rectangle 231">
              <a:extLst>
                <a:ext uri="{FF2B5EF4-FFF2-40B4-BE49-F238E27FC236}">
                  <a16:creationId xmlns:a16="http://schemas.microsoft.com/office/drawing/2014/main" id="{A8F8FA3E-2146-4154-B6BE-DDA9A9D646D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3" name="Rectangle 232">
              <a:extLst>
                <a:ext uri="{FF2B5EF4-FFF2-40B4-BE49-F238E27FC236}">
                  <a16:creationId xmlns:a16="http://schemas.microsoft.com/office/drawing/2014/main" id="{998553ED-AAB9-4129-9E4B-0499EB06492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234" name="Straight Arrow Connector 233">
              <a:extLst>
                <a:ext uri="{FF2B5EF4-FFF2-40B4-BE49-F238E27FC236}">
                  <a16:creationId xmlns:a16="http://schemas.microsoft.com/office/drawing/2014/main" id="{D121865D-A808-4A3F-9866-78593476F35E}"/>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75A9AB5-D37E-4E71-A9EF-FDBAAAFB55F2}"/>
                </a:ext>
              </a:extLst>
            </p:cNvPr>
            <p:cNvCxnSpPr>
              <a:cxnSpLocks/>
              <a:stCxn id="223" idx="2"/>
              <a:endCxn id="230"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F09F7C5-8FD5-4349-A781-0B36531E8B63}"/>
                </a:ext>
              </a:extLst>
            </p:cNvPr>
            <p:cNvCxnSpPr>
              <a:cxnSpLocks/>
              <a:stCxn id="230" idx="2"/>
              <a:endCxn id="225"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77338F81-AD75-4A6B-B8E2-E138B4508FAB}"/>
                </a:ext>
              </a:extLst>
            </p:cNvPr>
            <p:cNvCxnSpPr>
              <a:cxnSpLocks/>
              <a:stCxn id="225" idx="2"/>
              <a:endCxn id="231"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047A2E5-8E2D-4C55-A480-0516766A50EC}"/>
                </a:ext>
              </a:extLst>
            </p:cNvPr>
            <p:cNvCxnSpPr>
              <a:cxnSpLocks/>
              <a:stCxn id="231" idx="2"/>
              <a:endCxn id="232"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23CD9D8-F625-4E7D-AD8D-E50915652E7F}"/>
                </a:ext>
              </a:extLst>
            </p:cNvPr>
            <p:cNvCxnSpPr>
              <a:cxnSpLocks/>
              <a:stCxn id="232" idx="2"/>
              <a:endCxn id="226"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E184FC-8957-40E4-BC2A-056EF9110801}"/>
                </a:ext>
              </a:extLst>
            </p:cNvPr>
            <p:cNvCxnSpPr>
              <a:cxnSpLocks/>
              <a:stCxn id="226" idx="2"/>
              <a:endCxn id="233"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6D39E98-39B9-47BC-B47F-548BE6FE0D97}"/>
                </a:ext>
              </a:extLst>
            </p:cNvPr>
            <p:cNvCxnSpPr>
              <a:cxnSpLocks/>
              <a:stCxn id="233" idx="2"/>
              <a:endCxn id="227"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F8CBABB4-3C5F-4E8B-AFEA-C18F10C11695}"/>
                </a:ext>
              </a:extLst>
            </p:cNvPr>
            <p:cNvCxnSpPr>
              <a:cxnSpLocks/>
              <a:stCxn id="227" idx="2"/>
              <a:endCxn id="229"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E57B4C8-1757-4750-9553-5FB7A6288157}"/>
                </a:ext>
              </a:extLst>
            </p:cNvPr>
            <p:cNvCxnSpPr>
              <a:cxnSpLocks/>
              <a:stCxn id="229" idx="2"/>
              <a:endCxn id="228"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Left-Right 3">
            <a:extLst>
              <a:ext uri="{FF2B5EF4-FFF2-40B4-BE49-F238E27FC236}">
                <a16:creationId xmlns:a16="http://schemas.microsoft.com/office/drawing/2014/main" id="{792A9471-696F-4C22-A014-EC566A916AD2}"/>
              </a:ext>
            </a:extLst>
          </p:cNvPr>
          <p:cNvSpPr/>
          <p:nvPr/>
        </p:nvSpPr>
        <p:spPr>
          <a:xfrm>
            <a:off x="1988104" y="3946959"/>
            <a:ext cx="6941612" cy="973083"/>
          </a:xfrm>
          <a:prstGeom prst="leftRightArrow">
            <a:avLst/>
          </a:prstGeom>
          <a:solidFill>
            <a:schemeClr val="tx2"/>
          </a:solidFill>
          <a:ln w="190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3BF3C5D-03D1-4282-826B-26169FE009F7}"/>
              </a:ext>
            </a:extLst>
          </p:cNvPr>
          <p:cNvSpPr/>
          <p:nvPr/>
        </p:nvSpPr>
        <p:spPr>
          <a:xfrm>
            <a:off x="674099" y="488539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ysClr val="windowText" lastClr="000000"/>
                </a:solidFill>
              </a:rPr>
              <a:t>More Generalized</a:t>
            </a:r>
          </a:p>
        </p:txBody>
      </p:sp>
      <p:sp>
        <p:nvSpPr>
          <p:cNvPr id="6" name="Rectangle: Rounded Corners 5">
            <a:extLst>
              <a:ext uri="{FF2B5EF4-FFF2-40B4-BE49-F238E27FC236}">
                <a16:creationId xmlns:a16="http://schemas.microsoft.com/office/drawing/2014/main" id="{D11F90C8-C8A6-4D6E-B8AD-AA949EBF174A}"/>
              </a:ext>
            </a:extLst>
          </p:cNvPr>
          <p:cNvSpPr/>
          <p:nvPr/>
        </p:nvSpPr>
        <p:spPr>
          <a:xfrm>
            <a:off x="8752785" y="476225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ysClr val="windowText" lastClr="000000"/>
                </a:solidFill>
              </a:rPr>
              <a:t>More Specialized</a:t>
            </a:r>
          </a:p>
        </p:txBody>
      </p:sp>
    </p:spTree>
    <p:extLst>
      <p:ext uri="{BB962C8B-B14F-4D97-AF65-F5344CB8AC3E}">
        <p14:creationId xmlns:p14="http://schemas.microsoft.com/office/powerpoint/2010/main" val="321732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Freezing the Model?</a:t>
            </a:r>
          </a:p>
        </p:txBody>
      </p:sp>
      <p:pic>
        <p:nvPicPr>
          <p:cNvPr id="6" name="Picture 5" descr="Close-up of a real snowflake">
            <a:extLst>
              <a:ext uri="{FF2B5EF4-FFF2-40B4-BE49-F238E27FC236}">
                <a16:creationId xmlns:a16="http://schemas.microsoft.com/office/drawing/2014/main" id="{5BB24A72-6C13-417F-BC27-84F9FCC6BCAC}"/>
              </a:ext>
            </a:extLst>
          </p:cNvPr>
          <p:cNvPicPr>
            <a:picLocks noChangeAspect="1"/>
          </p:cNvPicPr>
          <p:nvPr/>
        </p:nvPicPr>
        <p:blipFill rotWithShape="1">
          <a:blip r:embed="rId3"/>
          <a:srcRect l="1" t="21208" b="22791"/>
          <a:stretch/>
        </p:blipFill>
        <p:spPr>
          <a:xfrm>
            <a:off x="525780" y="1708796"/>
            <a:ext cx="9948672" cy="3718925"/>
          </a:xfrm>
          <a:prstGeom prst="rect">
            <a:avLst/>
          </a:prstGeom>
          <a:noFill/>
        </p:spPr>
      </p:pic>
    </p:spTree>
    <p:extLst>
      <p:ext uri="{BB962C8B-B14F-4D97-AF65-F5344CB8AC3E}">
        <p14:creationId xmlns:p14="http://schemas.microsoft.com/office/powerpoint/2010/main" val="18710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15" name="Picture 14">
            <a:extLst>
              <a:ext uri="{FF2B5EF4-FFF2-40B4-BE49-F238E27FC236}">
                <a16:creationId xmlns:a16="http://schemas.microsoft.com/office/drawing/2014/main" id="{05A9C8A8-6280-4DF9-8DEA-5449A597C8DD}"/>
              </a:ext>
            </a:extLst>
          </p:cNvPr>
          <p:cNvPicPr>
            <a:picLocks noChangeAspect="1"/>
          </p:cNvPicPr>
          <p:nvPr/>
        </p:nvPicPr>
        <p:blipFill rotWithShape="1">
          <a:blip r:embed="rId3"/>
          <a:srcRect l="32576" t="31145" r="49999" b="27273"/>
          <a:stretch/>
        </p:blipFill>
        <p:spPr>
          <a:xfrm>
            <a:off x="706582" y="2021031"/>
            <a:ext cx="2512684" cy="3373005"/>
          </a:xfrm>
          <a:prstGeom prst="rect">
            <a:avLst/>
          </a:prstGeom>
        </p:spPr>
      </p:pic>
      <p:pic>
        <p:nvPicPr>
          <p:cNvPr id="17" name="Picture 16">
            <a:extLst>
              <a:ext uri="{FF2B5EF4-FFF2-40B4-BE49-F238E27FC236}">
                <a16:creationId xmlns:a16="http://schemas.microsoft.com/office/drawing/2014/main" id="{0B3CA71E-0A64-47C4-8461-9BCCA90BAB0E}"/>
              </a:ext>
            </a:extLst>
          </p:cNvPr>
          <p:cNvPicPr>
            <a:picLocks noChangeAspect="1"/>
          </p:cNvPicPr>
          <p:nvPr/>
        </p:nvPicPr>
        <p:blipFill rotWithShape="1">
          <a:blip r:embed="rId4"/>
          <a:srcRect l="32661" t="29630" r="50474" b="28788"/>
          <a:stretch/>
        </p:blipFill>
        <p:spPr>
          <a:xfrm>
            <a:off x="4203146" y="2021031"/>
            <a:ext cx="2432162" cy="3373004"/>
          </a:xfrm>
          <a:prstGeom prst="rect">
            <a:avLst/>
          </a:prstGeom>
        </p:spPr>
      </p:pic>
      <p:pic>
        <p:nvPicPr>
          <p:cNvPr id="19" name="Picture 18">
            <a:extLst>
              <a:ext uri="{FF2B5EF4-FFF2-40B4-BE49-F238E27FC236}">
                <a16:creationId xmlns:a16="http://schemas.microsoft.com/office/drawing/2014/main" id="{445BBEAB-30F5-48E6-A8F0-280A1BB830BB}"/>
              </a:ext>
            </a:extLst>
          </p:cNvPr>
          <p:cNvPicPr>
            <a:picLocks noChangeAspect="1"/>
          </p:cNvPicPr>
          <p:nvPr/>
        </p:nvPicPr>
        <p:blipFill rotWithShape="1">
          <a:blip r:embed="rId5"/>
          <a:srcRect l="32387" t="30640" r="50000" b="27778"/>
          <a:stretch/>
        </p:blipFill>
        <p:spPr>
          <a:xfrm>
            <a:off x="7619188" y="2021031"/>
            <a:ext cx="2539996" cy="3373006"/>
          </a:xfrm>
          <a:prstGeom prst="rect">
            <a:avLst/>
          </a:prstGeom>
        </p:spPr>
      </p:pic>
    </p:spTree>
    <p:extLst>
      <p:ext uri="{BB962C8B-B14F-4D97-AF65-F5344CB8AC3E}">
        <p14:creationId xmlns:p14="http://schemas.microsoft.com/office/powerpoint/2010/main" val="1253294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Let’s get Started!</a:t>
            </a:r>
            <a:endParaRPr lang="en-US"/>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5</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Review so far</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Pre-trained Models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Transfer Learning</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Review so far</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Review So Far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6302959" y="1792049"/>
            <a:ext cx="3914466" cy="3718925"/>
          </a:xfrm>
        </p:spPr>
        <p:txBody>
          <a:bodyPr/>
          <a:lstStyle/>
          <a:p>
            <a:pPr marL="457200" indent="-457200">
              <a:buClr>
                <a:schemeClr val="bg1"/>
              </a:buClr>
              <a:buFont typeface="Arial" panose="020B0604020202020204" pitchFamily="34" charset="0"/>
              <a:buChar char="•"/>
            </a:pPr>
            <a:r>
              <a:rPr lang="en-US" sz="2600"/>
              <a:t>Learning Rate</a:t>
            </a:r>
          </a:p>
          <a:p>
            <a:pPr marL="457200" indent="-457200">
              <a:buClr>
                <a:schemeClr val="bg1"/>
              </a:buClr>
              <a:buFont typeface="Arial" panose="020B0604020202020204" pitchFamily="34" charset="0"/>
              <a:buChar char="•"/>
            </a:pPr>
            <a:r>
              <a:rPr lang="en-US" sz="2600"/>
              <a:t>Number of Layers</a:t>
            </a:r>
          </a:p>
          <a:p>
            <a:pPr marL="457200" indent="-457200">
              <a:buClr>
                <a:schemeClr val="bg1"/>
              </a:buClr>
              <a:buFont typeface="Arial" panose="020B0604020202020204" pitchFamily="34" charset="0"/>
              <a:buChar char="•"/>
            </a:pPr>
            <a:r>
              <a:rPr lang="en-US" sz="2600"/>
              <a:t>Neurons per Layer</a:t>
            </a:r>
          </a:p>
          <a:p>
            <a:pPr marL="457200" indent="-457200">
              <a:buClr>
                <a:schemeClr val="bg1"/>
              </a:buClr>
              <a:buFont typeface="Arial" panose="020B0604020202020204" pitchFamily="34" charset="0"/>
              <a:buChar char="•"/>
            </a:pPr>
            <a:r>
              <a:rPr lang="en-US" sz="2600"/>
              <a:t>Activation Functions</a:t>
            </a:r>
          </a:p>
          <a:p>
            <a:pPr marL="457200" indent="-457200">
              <a:buClr>
                <a:schemeClr val="bg1"/>
              </a:buClr>
              <a:buFont typeface="Arial" panose="020B0604020202020204" pitchFamily="34" charset="0"/>
              <a:buChar char="•"/>
            </a:pPr>
            <a:r>
              <a:rPr lang="en-US" sz="2600"/>
              <a:t>Dropout</a:t>
            </a:r>
          </a:p>
          <a:p>
            <a:pPr marL="457200" indent="-457200">
              <a:buClr>
                <a:schemeClr val="bg1"/>
              </a:buClr>
              <a:buFont typeface="Arial" panose="020B0604020202020204" pitchFamily="34" charset="0"/>
              <a:buChar char="•"/>
            </a:pPr>
            <a:r>
              <a:rPr lang="en-US" sz="2600"/>
              <a:t>Data</a:t>
            </a:r>
          </a:p>
        </p:txBody>
      </p:sp>
      <p:pic>
        <p:nvPicPr>
          <p:cNvPr id="12" name="Picture 11" descr="A desk with technical drawings, pencil and tools">
            <a:extLst>
              <a:ext uri="{FF2B5EF4-FFF2-40B4-BE49-F238E27FC236}">
                <a16:creationId xmlns:a16="http://schemas.microsoft.com/office/drawing/2014/main" id="{01043BF4-B57F-4777-807B-7E0FDFBD25A6}"/>
              </a:ext>
            </a:extLst>
          </p:cNvPr>
          <p:cNvPicPr>
            <a:picLocks noChangeAspect="1"/>
          </p:cNvPicPr>
          <p:nvPr/>
        </p:nvPicPr>
        <p:blipFill>
          <a:blip r:embed="rId3"/>
          <a:stretch>
            <a:fillRect/>
          </a:stretch>
        </p:blipFill>
        <p:spPr>
          <a:xfrm>
            <a:off x="925730" y="1792049"/>
            <a:ext cx="5113157" cy="3407939"/>
          </a:xfrm>
          <a:prstGeom prst="rect">
            <a:avLst/>
          </a:prstGeom>
        </p:spPr>
      </p:pic>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Pre-Trained Models</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8" name="Picture 7">
            <a:extLst>
              <a:ext uri="{FF2B5EF4-FFF2-40B4-BE49-F238E27FC236}">
                <a16:creationId xmlns:a16="http://schemas.microsoft.com/office/drawing/2014/main" id="{CCD028EF-8F0D-4066-84FE-FECA5F8590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6743" y="3817099"/>
            <a:ext cx="4472609" cy="1172817"/>
          </a:xfrm>
          <a:prstGeom prst="rect">
            <a:avLst/>
          </a:prstGeom>
        </p:spPr>
      </p:pic>
      <p:pic>
        <p:nvPicPr>
          <p:cNvPr id="13" name="Picture 12">
            <a:extLst>
              <a:ext uri="{FF2B5EF4-FFF2-40B4-BE49-F238E27FC236}">
                <a16:creationId xmlns:a16="http://schemas.microsoft.com/office/drawing/2014/main" id="{BCD09E46-1E4A-4B23-B01B-8AFB471BC3B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986" y="1835670"/>
            <a:ext cx="3772196" cy="1165947"/>
          </a:xfrm>
          <a:prstGeom prst="rect">
            <a:avLst/>
          </a:prstGeom>
        </p:spPr>
      </p:pic>
      <p:sp>
        <p:nvSpPr>
          <p:cNvPr id="16" name="TextBox 15">
            <a:extLst>
              <a:ext uri="{FF2B5EF4-FFF2-40B4-BE49-F238E27FC236}">
                <a16:creationId xmlns:a16="http://schemas.microsoft.com/office/drawing/2014/main" id="{EEDF5A1D-BFD4-4341-B86B-A30CBEDBF537}"/>
              </a:ext>
            </a:extLst>
          </p:cNvPr>
          <p:cNvSpPr txBox="1"/>
          <p:nvPr/>
        </p:nvSpPr>
        <p:spPr>
          <a:xfrm flipH="1">
            <a:off x="6506153" y="3401696"/>
            <a:ext cx="3911520" cy="2003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6000" b="0" i="0" cap="all">
                <a:solidFill>
                  <a:srgbClr val="EE4C2C"/>
                </a:solidFill>
                <a:effectLst/>
                <a:latin typeface="FreightSans"/>
              </a:rPr>
              <a:t>PYTORCH</a:t>
            </a:r>
            <a:br>
              <a:rPr lang="en-US" sz="6000" b="0" i="0" cap="all">
                <a:solidFill>
                  <a:srgbClr val="212529"/>
                </a:solidFill>
                <a:effectLst/>
                <a:latin typeface="FreightSans"/>
              </a:rPr>
            </a:br>
            <a:r>
              <a:rPr lang="en-US" sz="6000" b="0" i="0" cap="all">
                <a:solidFill>
                  <a:srgbClr val="212529"/>
                </a:solidFill>
                <a:effectLst/>
                <a:latin typeface="FreightSans"/>
              </a:rPr>
              <a:t>HUB</a:t>
            </a:r>
          </a:p>
          <a:p>
            <a:pPr>
              <a:lnSpc>
                <a:spcPct val="90000"/>
              </a:lnSpc>
            </a:pPr>
            <a:endParaRPr lang="en-US">
              <a:solidFill>
                <a:schemeClr val="bg1"/>
              </a:solidFill>
            </a:endParaRPr>
          </a:p>
        </p:txBody>
      </p:sp>
      <p:pic>
        <p:nvPicPr>
          <p:cNvPr id="1026" name="Picture 2" descr="TensorFlow Hub">
            <a:extLst>
              <a:ext uri="{FF2B5EF4-FFF2-40B4-BE49-F238E27FC236}">
                <a16:creationId xmlns:a16="http://schemas.microsoft.com/office/drawing/2014/main" id="{9032C1F3-6332-43F3-9571-42B7911D6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10" y="1026427"/>
            <a:ext cx="5363876" cy="301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a:srcRect l="27252" t="29469" r="35186" b="48309"/>
          <a:stretch/>
        </p:blipFill>
        <p:spPr>
          <a:xfrm>
            <a:off x="2554357" y="1801818"/>
            <a:ext cx="6033052" cy="2007704"/>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3149061" y="3914609"/>
            <a:ext cx="4674678" cy="1089529"/>
            <a:chOff x="3149061" y="3667871"/>
            <a:chExt cx="4674678" cy="1089529"/>
          </a:xfrm>
        </p:grpSpPr>
        <p:sp>
          <p:nvSpPr>
            <p:cNvPr id="8" name="TextBox 7">
              <a:extLst>
                <a:ext uri="{FF2B5EF4-FFF2-40B4-BE49-F238E27FC236}">
                  <a16:creationId xmlns:a16="http://schemas.microsoft.com/office/drawing/2014/main" id="{0823A7D8-AFB2-4641-A9B1-67E74D83B075}"/>
                </a:ext>
              </a:extLst>
            </p:cNvPr>
            <p:cNvSpPr txBox="1"/>
            <p:nvPr/>
          </p:nvSpPr>
          <p:spPr>
            <a:xfrm>
              <a:off x="3149061" y="3667871"/>
              <a:ext cx="467467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a:solidFill>
                    <a:schemeClr val="bg1"/>
                  </a:solidFill>
                </a:rPr>
                <a:t>IM</a:t>
              </a:r>
              <a:r>
                <a:rPr lang="en-US" sz="6000">
                  <a:solidFill>
                    <a:schemeClr val="bg1"/>
                  </a:solidFill>
                </a:rPr>
                <a:t>   </a:t>
              </a:r>
              <a:r>
                <a:rPr lang="en-US" sz="7200">
                  <a:solidFill>
                    <a:schemeClr val="bg1"/>
                  </a:solidFill>
                </a:rPr>
                <a:t>GE</a:t>
              </a:r>
              <a:r>
                <a:rPr lang="en-US" sz="7200">
                  <a:solidFill>
                    <a:schemeClr val="bg2">
                      <a:lumMod val="75000"/>
                    </a:schemeClr>
                  </a:solidFill>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challenge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Doggy Door</a:t>
            </a:r>
          </a:p>
        </p:txBody>
      </p:sp>
      <p:pic>
        <p:nvPicPr>
          <p:cNvPr id="10" name="Picture 9" descr="Tiger on a rock">
            <a:extLst>
              <a:ext uri="{FF2B5EF4-FFF2-40B4-BE49-F238E27FC236}">
                <a16:creationId xmlns:a16="http://schemas.microsoft.com/office/drawing/2014/main" id="{A28F786F-B488-48AE-AD73-9BC380F24020}"/>
              </a:ext>
            </a:extLst>
          </p:cNvPr>
          <p:cNvPicPr>
            <a:picLocks noChangeAspect="1"/>
          </p:cNvPicPr>
          <p:nvPr/>
        </p:nvPicPr>
        <p:blipFill rotWithShape="1">
          <a:blip r:embed="rId3"/>
          <a:srcRect l="32667" t="22222" r="1323" b="10713"/>
          <a:stretch/>
        </p:blipFill>
        <p:spPr>
          <a:xfrm>
            <a:off x="6271594" y="2117035"/>
            <a:ext cx="3786532" cy="2479538"/>
          </a:xfrm>
          <a:prstGeom prst="rect">
            <a:avLst/>
          </a:prstGeom>
        </p:spPr>
      </p:pic>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4"/>
          <a:srcRect t="4806" b="4806"/>
          <a:stretch/>
        </p:blipFill>
        <p:spPr>
          <a:xfrm>
            <a:off x="1138858" y="2117034"/>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7660" y="4835386"/>
            <a:ext cx="914400" cy="914400"/>
          </a:xfrm>
          <a:prstGeom prst="rect">
            <a:avLst/>
          </a:prstGeom>
        </p:spPr>
      </p:pic>
    </p:spTree>
    <p:extLst>
      <p:ext uri="{BB962C8B-B14F-4D97-AF65-F5344CB8AC3E}">
        <p14:creationId xmlns:p14="http://schemas.microsoft.com/office/powerpoint/2010/main" val="193375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ac25ff7-bb51-4c67-b289-9013749df816"/>
    <ds:schemaRef ds:uri="33156d47-4ed2-41b4-b82d-0bdc41d51c7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193</TotalTime>
  <Words>1455</Words>
  <Application>Microsoft Office PowerPoint</Application>
  <PresentationFormat>Custom</PresentationFormat>
  <Paragraphs>143</Paragraphs>
  <Slides>18</Slides>
  <Notes>18</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18</vt:i4>
      </vt:variant>
    </vt:vector>
  </HeadingPairs>
  <TitlesOfParts>
    <vt:vector size="33" baseType="lpstr">
      <vt:lpstr>FreightSans</vt:lpstr>
      <vt:lpstr>Noto Sans Symbols</vt:lpstr>
      <vt:lpstr>Arial</vt:lpstr>
      <vt:lpstr>Century Gothic</vt:lpstr>
      <vt:lpstr>Gill Sans MT</vt:lpstr>
      <vt:lpstr>Questrial</vt:lpstr>
      <vt:lpstr>Trebuchet MS</vt:lpstr>
      <vt:lpstr>Wingdings</vt:lpstr>
      <vt:lpstr>Title &amp; Bullet</vt:lpstr>
      <vt:lpstr>1_Title &amp; Bullet</vt:lpstr>
      <vt:lpstr>Gallery</vt:lpstr>
      <vt:lpstr>Theme1</vt:lpstr>
      <vt:lpstr>11_Title &amp; Bullet</vt:lpstr>
      <vt:lpstr>2_Title &amp; Bullet</vt:lpstr>
      <vt:lpstr>3_Title &amp; Bullet</vt:lpstr>
      <vt:lpstr>Fundamentals of  Deep Learning</vt:lpstr>
      <vt:lpstr>Agenda</vt:lpstr>
      <vt:lpstr>Agenda – Part 5</vt:lpstr>
      <vt:lpstr>Review so far</vt:lpstr>
      <vt:lpstr>Review So Far</vt:lpstr>
      <vt:lpstr>Pre-Trained Models</vt:lpstr>
      <vt:lpstr>Pre-Trained Models</vt:lpstr>
      <vt:lpstr>Pre-Trained Models</vt:lpstr>
      <vt:lpstr>The next challenge</vt:lpstr>
      <vt:lpstr>Transfer Learning</vt:lpstr>
      <vt:lpstr>The challenge After</vt:lpstr>
      <vt:lpstr>Transfer Learning</vt:lpstr>
      <vt:lpstr>Transfer Learning</vt:lpstr>
      <vt:lpstr>Transfer Learning</vt:lpstr>
      <vt:lpstr>Transfer Learning</vt:lpstr>
      <vt:lpstr>Transfer Learning</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Yubo, Zhou</cp:lastModifiedBy>
  <cp:revision>13</cp:revision>
  <dcterms:created xsi:type="dcterms:W3CDTF">2020-10-29T08:49:30Z</dcterms:created>
  <dcterms:modified xsi:type="dcterms:W3CDTF">2024-02-26T06:31:10Z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2020-10-29T08:51:02.5548027Z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